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FB8E-9E8E-45E2-AEF3-619E814C3CD4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F3FAB8-937C-4BD0-B8EF-F183957E43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FB8E-9E8E-45E2-AEF3-619E814C3CD4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3FAB8-937C-4BD0-B8EF-F183957E439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1F3FAB8-937C-4BD0-B8EF-F183957E439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FB8E-9E8E-45E2-AEF3-619E814C3CD4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FB8E-9E8E-45E2-AEF3-619E814C3CD4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1F3FAB8-937C-4BD0-B8EF-F183957E43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FB8E-9E8E-45E2-AEF3-619E814C3CD4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F3FAB8-937C-4BD0-B8EF-F183957E439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B37FB8E-9E8E-45E2-AEF3-619E814C3CD4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3FAB8-937C-4BD0-B8EF-F183957E43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FB8E-9E8E-45E2-AEF3-619E814C3CD4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1F3FAB8-937C-4BD0-B8EF-F183957E439D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FB8E-9E8E-45E2-AEF3-619E814C3CD4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1F3FAB8-937C-4BD0-B8EF-F183957E43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FB8E-9E8E-45E2-AEF3-619E814C3CD4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1F3FAB8-937C-4BD0-B8EF-F183957E43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F3FAB8-937C-4BD0-B8EF-F183957E439D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FB8E-9E8E-45E2-AEF3-619E814C3CD4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1F3FAB8-937C-4BD0-B8EF-F183957E439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B37FB8E-9E8E-45E2-AEF3-619E814C3CD4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B37FB8E-9E8E-45E2-AEF3-619E814C3CD4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F3FAB8-937C-4BD0-B8EF-F183957E439D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definite article = the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 pitchFamily="66" charset="0"/>
              </a:rPr>
              <a:t>In French, there are four different words that mean “the”.</a:t>
            </a:r>
            <a:endParaRPr lang="en-US" sz="3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le</a:t>
            </a:r>
            <a:endParaRPr lang="en-US" sz="4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Introduces masculine/singular nouns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Comic Sans MS" panose="030F0702030302020204" pitchFamily="66" charset="0"/>
              </a:rPr>
              <a:t>l</a:t>
            </a:r>
            <a:r>
              <a:rPr lang="en-US" sz="4400" dirty="0" smtClean="0">
                <a:latin typeface="Comic Sans MS" panose="030F0702030302020204" pitchFamily="66" charset="0"/>
              </a:rPr>
              <a:t>e livre</a:t>
            </a:r>
          </a:p>
          <a:p>
            <a:endParaRPr lang="en-US" sz="4400" dirty="0">
              <a:latin typeface="Comic Sans MS" panose="030F0702030302020204" pitchFamily="66" charset="0"/>
            </a:endParaRPr>
          </a:p>
          <a:p>
            <a:r>
              <a:rPr lang="en-US" sz="4400" dirty="0">
                <a:latin typeface="Comic Sans MS" panose="030F0702030302020204" pitchFamily="66" charset="0"/>
              </a:rPr>
              <a:t>l</a:t>
            </a:r>
            <a:r>
              <a:rPr lang="en-US" sz="4400" dirty="0" smtClean="0">
                <a:latin typeface="Comic Sans MS" panose="030F0702030302020204" pitchFamily="66" charset="0"/>
              </a:rPr>
              <a:t>e </a:t>
            </a:r>
            <a:r>
              <a:rPr lang="en-US" sz="4400" dirty="0" err="1" smtClean="0">
                <a:latin typeface="Comic Sans MS" panose="030F0702030302020204" pitchFamily="66" charset="0"/>
              </a:rPr>
              <a:t>stylo</a:t>
            </a:r>
            <a:endParaRPr lang="en-US" sz="4400" dirty="0" smtClean="0">
              <a:latin typeface="Comic Sans MS" panose="030F0702030302020204" pitchFamily="66" charset="0"/>
            </a:endParaRPr>
          </a:p>
          <a:p>
            <a:endParaRPr lang="en-US" sz="4400" dirty="0">
              <a:latin typeface="Comic Sans MS" panose="030F0702030302020204" pitchFamily="66" charset="0"/>
            </a:endParaRPr>
          </a:p>
          <a:p>
            <a:r>
              <a:rPr lang="en-US" sz="4400" dirty="0">
                <a:latin typeface="Comic Sans MS" panose="030F0702030302020204" pitchFamily="66" charset="0"/>
              </a:rPr>
              <a:t>l</a:t>
            </a:r>
            <a:r>
              <a:rPr lang="en-US" sz="4400" dirty="0" smtClean="0">
                <a:latin typeface="Comic Sans MS" panose="030F0702030302020204" pitchFamily="66" charset="0"/>
              </a:rPr>
              <a:t>e </a:t>
            </a:r>
            <a:r>
              <a:rPr lang="en-US" sz="4400" dirty="0" err="1" smtClean="0">
                <a:latin typeface="Comic Sans MS" panose="030F0702030302020204" pitchFamily="66" charset="0"/>
              </a:rPr>
              <a:t>drapeau</a:t>
            </a:r>
            <a:endParaRPr lang="en-US" sz="4400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C:\Documents and Settings\pcedrone\Local Settings\Temporary Internet Files\Content.IE5\A70DNL82\MC900432645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590800"/>
            <a:ext cx="1032966" cy="1032966"/>
          </a:xfrm>
          <a:prstGeom prst="rect">
            <a:avLst/>
          </a:prstGeom>
          <a:noFill/>
        </p:spPr>
      </p:pic>
      <p:pic>
        <p:nvPicPr>
          <p:cNvPr id="1027" name="Picture 3" descr="C:\Documents and Settings\pcedrone\Local Settings\Temporary Internet Files\Content.IE5\L3AVHDRH\MC900441726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581" y="3623766"/>
            <a:ext cx="1371600" cy="1371600"/>
          </a:xfrm>
          <a:prstGeom prst="rect">
            <a:avLst/>
          </a:prstGeom>
          <a:noFill/>
        </p:spPr>
      </p:pic>
      <p:pic>
        <p:nvPicPr>
          <p:cNvPr id="1028" name="Picture 4" descr="C:\Documents and Settings\pcedrone\Local Settings\Temporary Internet Files\Content.IE5\CTYG190X\MC90043618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4724712"/>
            <a:ext cx="1917700" cy="1714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la</a:t>
            </a:r>
            <a:endParaRPr lang="en-US" sz="4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Introduces feminine/singular nouns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Comic Sans MS" panose="030F0702030302020204" pitchFamily="66" charset="0"/>
              </a:rPr>
              <a:t>l</a:t>
            </a:r>
            <a:r>
              <a:rPr lang="en-US" sz="4400" dirty="0" smtClean="0">
                <a:latin typeface="Comic Sans MS" panose="030F0702030302020204" pitchFamily="66" charset="0"/>
              </a:rPr>
              <a:t>a table</a:t>
            </a:r>
          </a:p>
          <a:p>
            <a:endParaRPr lang="en-US" sz="4400" dirty="0">
              <a:latin typeface="Comic Sans MS" panose="030F0702030302020204" pitchFamily="66" charset="0"/>
            </a:endParaRPr>
          </a:p>
          <a:p>
            <a:r>
              <a:rPr lang="en-US" sz="4400" dirty="0">
                <a:latin typeface="Comic Sans MS" panose="030F0702030302020204" pitchFamily="66" charset="0"/>
              </a:rPr>
              <a:t>l</a:t>
            </a:r>
            <a:r>
              <a:rPr lang="en-US" sz="4400" dirty="0" smtClean="0">
                <a:latin typeface="Comic Sans MS" panose="030F0702030302020204" pitchFamily="66" charset="0"/>
              </a:rPr>
              <a:t>a </a:t>
            </a:r>
            <a:r>
              <a:rPr lang="en-US" sz="4400" dirty="0" err="1" smtClean="0">
                <a:latin typeface="Comic Sans MS" panose="030F0702030302020204" pitchFamily="66" charset="0"/>
              </a:rPr>
              <a:t>porte</a:t>
            </a:r>
            <a:endParaRPr lang="en-US" sz="4400" dirty="0" smtClean="0">
              <a:latin typeface="Comic Sans MS" panose="030F0702030302020204" pitchFamily="66" charset="0"/>
            </a:endParaRPr>
          </a:p>
          <a:p>
            <a:endParaRPr lang="en-US" sz="4400" dirty="0">
              <a:latin typeface="Comic Sans MS" panose="030F0702030302020204" pitchFamily="66" charset="0"/>
            </a:endParaRPr>
          </a:p>
          <a:p>
            <a:r>
              <a:rPr lang="en-US" sz="4400" dirty="0">
                <a:latin typeface="Comic Sans MS" panose="030F0702030302020204" pitchFamily="66" charset="0"/>
              </a:rPr>
              <a:t>l</a:t>
            </a:r>
            <a:r>
              <a:rPr lang="en-US" sz="4400" dirty="0" smtClean="0">
                <a:latin typeface="Comic Sans MS" panose="030F0702030302020204" pitchFamily="66" charset="0"/>
              </a:rPr>
              <a:t>a chaise</a:t>
            </a:r>
            <a:endParaRPr lang="en-US" sz="4400" dirty="0">
              <a:latin typeface="Comic Sans MS" panose="030F0702030302020204" pitchFamily="66" charset="0"/>
            </a:endParaRPr>
          </a:p>
        </p:txBody>
      </p:sp>
      <p:pic>
        <p:nvPicPr>
          <p:cNvPr id="2050" name="Picture 2" descr="C:\Documents and Settings\pcedrone\Local Settings\Temporary Internet Files\Content.IE5\WUURBT5I\MC90002290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822952"/>
            <a:ext cx="1508533" cy="922489"/>
          </a:xfrm>
          <a:prstGeom prst="rect">
            <a:avLst/>
          </a:prstGeom>
          <a:noFill/>
        </p:spPr>
      </p:pic>
      <p:pic>
        <p:nvPicPr>
          <p:cNvPr id="2051" name="Picture 3" descr="C:\Documents and Settings\pcedrone\Local Settings\Temporary Internet Files\Content.IE5\8JXM2DVX\MC90038939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037372"/>
            <a:ext cx="902510" cy="862012"/>
          </a:xfrm>
          <a:prstGeom prst="rect">
            <a:avLst/>
          </a:prstGeom>
          <a:noFill/>
        </p:spPr>
      </p:pic>
      <p:pic>
        <p:nvPicPr>
          <p:cNvPr id="2052" name="Picture 4" descr="C:\Documents and Settings\pcedrone\Local Settings\Temporary Internet Files\Content.IE5\5GQIS56U\MC900356473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68158" y="4909087"/>
            <a:ext cx="1179353" cy="11442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les</a:t>
            </a:r>
            <a:endParaRPr lang="en-US" sz="4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Introduces all plural nouns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Comic Sans MS" panose="030F0702030302020204" pitchFamily="66" charset="0"/>
              </a:rPr>
              <a:t>l</a:t>
            </a:r>
            <a:r>
              <a:rPr lang="en-US" sz="4400" dirty="0" smtClean="0">
                <a:latin typeface="Comic Sans MS" panose="030F0702030302020204" pitchFamily="66" charset="0"/>
              </a:rPr>
              <a:t>es crayons </a:t>
            </a:r>
          </a:p>
          <a:p>
            <a:endParaRPr lang="en-US" sz="4400" dirty="0">
              <a:latin typeface="Comic Sans MS" panose="030F0702030302020204" pitchFamily="66" charset="0"/>
            </a:endParaRPr>
          </a:p>
          <a:p>
            <a:r>
              <a:rPr lang="en-US" sz="4400" dirty="0">
                <a:latin typeface="Comic Sans MS" panose="030F0702030302020204" pitchFamily="66" charset="0"/>
              </a:rPr>
              <a:t>l</a:t>
            </a:r>
            <a:r>
              <a:rPr lang="en-US" sz="4400" dirty="0" smtClean="0">
                <a:latin typeface="Comic Sans MS" panose="030F0702030302020204" pitchFamily="66" charset="0"/>
              </a:rPr>
              <a:t>es livres</a:t>
            </a:r>
            <a:endParaRPr lang="en-US" sz="4400" dirty="0">
              <a:latin typeface="Comic Sans MS" panose="030F0702030302020204" pitchFamily="66" charset="0"/>
            </a:endParaRPr>
          </a:p>
        </p:txBody>
      </p:sp>
      <p:pic>
        <p:nvPicPr>
          <p:cNvPr id="3074" name="Picture 2" descr="C:\Documents and Settings\pcedrone\Local Settings\Temporary Internet Files\Content.IE5\WUURBT5I\MC9004124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514600"/>
            <a:ext cx="1513789" cy="1665288"/>
          </a:xfrm>
          <a:prstGeom prst="rect">
            <a:avLst/>
          </a:prstGeom>
          <a:noFill/>
        </p:spPr>
      </p:pic>
      <p:pic>
        <p:nvPicPr>
          <p:cNvPr id="3075" name="Picture 3" descr="C:\Documents and Settings\pcedrone\Local Settings\Temporary Internet Files\Content.IE5\78G2U6I0\MC90001930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4267200"/>
            <a:ext cx="2181493" cy="19035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L’</a:t>
            </a:r>
            <a:endParaRPr lang="en-US" sz="4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Introduces nouns that start with a vowel or h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400" dirty="0" err="1">
                <a:latin typeface="Comic Sans MS" panose="030F0702030302020204" pitchFamily="66" charset="0"/>
              </a:rPr>
              <a:t>l</a:t>
            </a:r>
            <a:r>
              <a:rPr lang="en-US" sz="4400" dirty="0" err="1" smtClean="0">
                <a:latin typeface="Comic Sans MS" panose="030F0702030302020204" pitchFamily="66" charset="0"/>
              </a:rPr>
              <a:t>’élève</a:t>
            </a:r>
            <a:endParaRPr lang="en-US" sz="4400" dirty="0" smtClean="0">
              <a:latin typeface="Comic Sans MS" panose="030F0702030302020204" pitchFamily="66" charset="0"/>
            </a:endParaRPr>
          </a:p>
          <a:p>
            <a:endParaRPr lang="en-US" sz="4400" dirty="0">
              <a:latin typeface="Comic Sans MS" panose="030F0702030302020204" pitchFamily="66" charset="0"/>
            </a:endParaRPr>
          </a:p>
          <a:p>
            <a:r>
              <a:rPr lang="en-US" sz="4400" dirty="0" err="1" smtClean="0">
                <a:latin typeface="Comic Sans MS" panose="030F0702030302020204" pitchFamily="66" charset="0"/>
              </a:rPr>
              <a:t>l’hôtel</a:t>
            </a:r>
            <a:endParaRPr lang="en-US" sz="4400" dirty="0" smtClean="0">
              <a:latin typeface="Comic Sans MS" panose="030F0702030302020204" pitchFamily="66" charset="0"/>
            </a:endParaRPr>
          </a:p>
          <a:p>
            <a:endParaRPr lang="en-US" sz="4400" dirty="0">
              <a:latin typeface="Comic Sans MS" panose="030F0702030302020204" pitchFamily="66" charset="0"/>
            </a:endParaRPr>
          </a:p>
          <a:p>
            <a:r>
              <a:rPr lang="en-US" sz="4400" dirty="0" err="1">
                <a:latin typeface="Comic Sans MS" panose="030F0702030302020204" pitchFamily="66" charset="0"/>
              </a:rPr>
              <a:t>l</a:t>
            </a:r>
            <a:r>
              <a:rPr lang="en-US" sz="4400" dirty="0" err="1" smtClean="0">
                <a:latin typeface="Comic Sans MS" panose="030F0702030302020204" pitchFamily="66" charset="0"/>
              </a:rPr>
              <a:t>’ordinateur</a:t>
            </a:r>
            <a:endParaRPr lang="en-US" sz="4400" dirty="0">
              <a:latin typeface="Comic Sans MS" panose="030F0702030302020204" pitchFamily="66" charset="0"/>
            </a:endParaRPr>
          </a:p>
        </p:txBody>
      </p:sp>
      <p:pic>
        <p:nvPicPr>
          <p:cNvPr id="4098" name="Picture 2" descr="C:\Documents and Settings\pcedrone\Local Settings\Temporary Internet Files\Content.IE5\CTYG190X\MC90008903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362200"/>
            <a:ext cx="1262063" cy="1211848"/>
          </a:xfrm>
          <a:prstGeom prst="rect">
            <a:avLst/>
          </a:prstGeom>
          <a:noFill/>
        </p:spPr>
      </p:pic>
      <p:pic>
        <p:nvPicPr>
          <p:cNvPr id="4099" name="Picture 3" descr="C:\Documents and Settings\pcedrone\Local Settings\Temporary Internet Files\Content.IE5\GWLLVAMJ\MC90029728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811008"/>
            <a:ext cx="1066800" cy="1002680"/>
          </a:xfrm>
          <a:prstGeom prst="rect">
            <a:avLst/>
          </a:prstGeom>
          <a:noFill/>
        </p:spPr>
      </p:pic>
      <p:pic>
        <p:nvPicPr>
          <p:cNvPr id="1026" name="Picture 2" descr="C:\Users\pcedrone\AppData\Local\Microsoft\Windows\Temporary Internet Files\Content.IE5\FPBS65T1\MC900441452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4724400"/>
            <a:ext cx="20574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To discuss things that you like and things that you don’t like, you will need the definite article.</a:t>
            </a:r>
          </a:p>
          <a:p>
            <a:endParaRPr lang="en-US" dirty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  <a:p>
            <a:r>
              <a:rPr lang="en-US" sz="4400" dirty="0" smtClean="0">
                <a:latin typeface="Comic Sans MS" pitchFamily="66" charset="0"/>
              </a:rPr>
              <a:t>I like music.</a:t>
            </a:r>
          </a:p>
          <a:p>
            <a:r>
              <a:rPr lang="en-US" sz="4400" dirty="0" err="1" smtClean="0">
                <a:latin typeface="Comic Sans MS" pitchFamily="66" charset="0"/>
              </a:rPr>
              <a:t>J’aime</a:t>
            </a:r>
            <a:r>
              <a:rPr lang="en-US" sz="4400" dirty="0" smtClean="0">
                <a:latin typeface="Comic Sans MS" pitchFamily="66" charset="0"/>
              </a:rPr>
              <a:t> </a:t>
            </a:r>
            <a:r>
              <a:rPr lang="en-US" sz="4400" dirty="0" smtClean="0">
                <a:solidFill>
                  <a:srgbClr val="FF0000"/>
                </a:solidFill>
                <a:latin typeface="Comic Sans MS" pitchFamily="66" charset="0"/>
              </a:rPr>
              <a:t>la </a:t>
            </a:r>
            <a:r>
              <a:rPr lang="en-US" sz="4400" dirty="0" err="1" smtClean="0">
                <a:latin typeface="Comic Sans MS" pitchFamily="66" charset="0"/>
              </a:rPr>
              <a:t>musique</a:t>
            </a:r>
            <a:r>
              <a:rPr lang="en-US" sz="4400" dirty="0" smtClean="0">
                <a:latin typeface="Comic Sans MS" pitchFamily="66" charset="0"/>
              </a:rPr>
              <a:t>.</a:t>
            </a:r>
            <a:endParaRPr lang="en-US" sz="4400" dirty="0">
              <a:latin typeface="Comic Sans MS" pitchFamily="66" charset="0"/>
            </a:endParaRPr>
          </a:p>
        </p:txBody>
      </p:sp>
      <p:pic>
        <p:nvPicPr>
          <p:cNvPr id="2050" name="Picture 2" descr="C:\Users\pcedrone\AppData\Local\Microsoft\Windows\Temporary Internet Files\Content.IE5\FPBS65T1\MC90009611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048000"/>
            <a:ext cx="3295650" cy="319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2933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I really like chocolate.</a:t>
            </a:r>
          </a:p>
          <a:p>
            <a:r>
              <a:rPr lang="en-US" dirty="0" err="1" smtClean="0">
                <a:latin typeface="Comic Sans MS" pitchFamily="66" charset="0"/>
              </a:rPr>
              <a:t>J’aime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bien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le </a:t>
            </a:r>
            <a:r>
              <a:rPr lang="en-US" dirty="0" err="1" smtClean="0">
                <a:latin typeface="Comic Sans MS" pitchFamily="66" charset="0"/>
              </a:rPr>
              <a:t>chocolat</a:t>
            </a:r>
            <a:r>
              <a:rPr lang="en-US" dirty="0" smtClean="0">
                <a:latin typeface="Comic Sans MS" pitchFamily="66" charset="0"/>
              </a:rPr>
              <a:t>.</a:t>
            </a:r>
          </a:p>
          <a:p>
            <a:r>
              <a:rPr lang="en-US" dirty="0" smtClean="0">
                <a:latin typeface="Comic Sans MS" pitchFamily="66" charset="0"/>
              </a:rPr>
              <a:t>I hate math.</a:t>
            </a:r>
          </a:p>
          <a:p>
            <a:r>
              <a:rPr lang="en-US" dirty="0" smtClean="0">
                <a:latin typeface="Comic Sans MS" pitchFamily="66" charset="0"/>
              </a:rPr>
              <a:t>Je </a:t>
            </a:r>
            <a:r>
              <a:rPr lang="en-US" dirty="0" err="1" smtClean="0">
                <a:latin typeface="Comic Sans MS" pitchFamily="66" charset="0"/>
              </a:rPr>
              <a:t>déteste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les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maths</a:t>
            </a:r>
            <a:r>
              <a:rPr lang="en-US" dirty="0" smtClean="0">
                <a:latin typeface="Comic Sans MS" pitchFamily="66" charset="0"/>
              </a:rPr>
              <a:t>.</a:t>
            </a:r>
          </a:p>
          <a:p>
            <a:r>
              <a:rPr lang="en-US" dirty="0" smtClean="0">
                <a:latin typeface="Comic Sans MS" pitchFamily="66" charset="0"/>
              </a:rPr>
              <a:t>I don’t like school.</a:t>
            </a:r>
          </a:p>
          <a:p>
            <a:r>
              <a:rPr lang="en-US" dirty="0" smtClean="0">
                <a:latin typeface="Comic Sans MS" pitchFamily="66" charset="0"/>
              </a:rPr>
              <a:t>Je </a:t>
            </a:r>
            <a:r>
              <a:rPr lang="en-US" dirty="0" err="1" smtClean="0">
                <a:latin typeface="Comic Sans MS" pitchFamily="66" charset="0"/>
              </a:rPr>
              <a:t>n’aime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p</a:t>
            </a:r>
            <a:r>
              <a:rPr lang="en-US" dirty="0" smtClean="0">
                <a:latin typeface="Comic Sans MS" pitchFamily="66" charset="0"/>
              </a:rPr>
              <a:t>as 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l</a:t>
            </a:r>
            <a:r>
              <a:rPr lang="en-US" dirty="0" err="1" smtClean="0">
                <a:latin typeface="Comic Sans MS" pitchFamily="66" charset="0"/>
              </a:rPr>
              <a:t>’école</a:t>
            </a:r>
            <a:r>
              <a:rPr lang="en-US" dirty="0" smtClean="0">
                <a:latin typeface="Comic Sans MS" pitchFamily="66" charset="0"/>
              </a:rPr>
              <a:t>.</a:t>
            </a:r>
          </a:p>
          <a:p>
            <a:endParaRPr lang="en-US" dirty="0"/>
          </a:p>
        </p:txBody>
      </p:sp>
      <p:pic>
        <p:nvPicPr>
          <p:cNvPr id="3074" name="Picture 2" descr="C:\Users\pcedrone\AppData\Local\Microsoft\Windows\Temporary Internet Files\Content.IE5\DASUSS2Q\MC90021593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105400"/>
            <a:ext cx="2315633" cy="947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pcedrone\AppData\Local\Microsoft\Windows\Temporary Internet Files\Content.IE5\90STUOOF\MC90043612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4391202"/>
            <a:ext cx="1882775" cy="169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pcedrone\AppData\Local\Microsoft\Windows\Temporary Internet Files\Content.IE5\FPBS65T1\MM900318123[1]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7712" y="4697413"/>
            <a:ext cx="1665287" cy="135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9031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mic Sans MS" pitchFamily="66" charset="0"/>
              </a:rPr>
              <a:t>I like ice cream</a:t>
            </a:r>
          </a:p>
          <a:p>
            <a:pPr marL="0" indent="0">
              <a:buNone/>
            </a:pPr>
            <a:r>
              <a:rPr lang="en-US" dirty="0" err="1" smtClean="0">
                <a:latin typeface="Comic Sans MS" pitchFamily="66" charset="0"/>
              </a:rPr>
              <a:t>J’aime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la</a:t>
            </a:r>
            <a:r>
              <a:rPr lang="en-US" dirty="0" smtClean="0">
                <a:latin typeface="Comic Sans MS" pitchFamily="66" charset="0"/>
              </a:rPr>
              <a:t> glace.</a:t>
            </a:r>
          </a:p>
          <a:p>
            <a:pPr marL="0" indent="0">
              <a:buNone/>
            </a:pPr>
            <a:r>
              <a:rPr lang="en-US" dirty="0" smtClean="0">
                <a:latin typeface="Comic Sans MS" pitchFamily="66" charset="0"/>
              </a:rPr>
              <a:t>I prefer French.</a:t>
            </a:r>
          </a:p>
          <a:p>
            <a:pPr marL="0" indent="0">
              <a:buNone/>
            </a:pPr>
            <a:r>
              <a:rPr lang="en-US" dirty="0" smtClean="0">
                <a:latin typeface="Comic Sans MS" pitchFamily="66" charset="0"/>
              </a:rPr>
              <a:t>Je </a:t>
            </a:r>
            <a:r>
              <a:rPr lang="en-US" dirty="0" err="1" smtClean="0">
                <a:latin typeface="Comic Sans MS" pitchFamily="66" charset="0"/>
              </a:rPr>
              <a:t>préfère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le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français</a:t>
            </a:r>
            <a:r>
              <a:rPr lang="en-US" dirty="0" smtClean="0">
                <a:latin typeface="Comic Sans MS" pitchFamily="66" charset="0"/>
              </a:rPr>
              <a:t>.</a:t>
            </a:r>
          </a:p>
          <a:p>
            <a:pPr marL="0" indent="0">
              <a:buNone/>
            </a:pPr>
            <a:endParaRPr lang="en-US" dirty="0" smtClean="0">
              <a:latin typeface="Comic Sans MS" pitchFamily="66" charset="0"/>
            </a:endParaRPr>
          </a:p>
        </p:txBody>
      </p:sp>
      <p:pic>
        <p:nvPicPr>
          <p:cNvPr id="4098" name="Picture 2" descr="C:\Users\pcedrone\AppData\Local\Microsoft\Windows\Temporary Internet Files\Content.IE5\6NDE87HT\MC90011087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7163" y="4140200"/>
            <a:ext cx="1662112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pcedrone\AppData\Local\Microsoft\Windows\Temporary Internet Files\Content.IE5\DASUSS2Q\MC90010480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9925" y="4449763"/>
            <a:ext cx="1811338" cy="92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pcedrone\AppData\Local\Microsoft\Windows\Temporary Internet Files\Content.IE5\DASUSS2Q\MC900434479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6850" y="5384800"/>
            <a:ext cx="1828800" cy="790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280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9776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126</TotalTime>
  <Words>135</Words>
  <Application>Microsoft Office PowerPoint</Application>
  <PresentationFormat>On-screen Show (4:3)</PresentationFormat>
  <Paragraphs>44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Comic Sans MS</vt:lpstr>
      <vt:lpstr>Georgia</vt:lpstr>
      <vt:lpstr>Wingdings</vt:lpstr>
      <vt:lpstr>Wingdings 2</vt:lpstr>
      <vt:lpstr>Civic</vt:lpstr>
      <vt:lpstr>The definite article = the</vt:lpstr>
      <vt:lpstr>le</vt:lpstr>
      <vt:lpstr>la</vt:lpstr>
      <vt:lpstr>les</vt:lpstr>
      <vt:lpstr>L’</vt:lpstr>
      <vt:lpstr>PowerPoint Presentation</vt:lpstr>
      <vt:lpstr>PowerPoint Presentation</vt:lpstr>
      <vt:lpstr>PowerPoint Presentation</vt:lpstr>
      <vt:lpstr>PowerPoint Presentation</vt:lpstr>
    </vt:vector>
  </TitlesOfParts>
  <Company>WTPS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definite article = the</dc:title>
  <dc:creator>pcedrone</dc:creator>
  <cp:lastModifiedBy>Patricia Cedrone</cp:lastModifiedBy>
  <cp:revision>17</cp:revision>
  <dcterms:created xsi:type="dcterms:W3CDTF">2012-09-17T13:17:38Z</dcterms:created>
  <dcterms:modified xsi:type="dcterms:W3CDTF">2016-05-17T12:52:09Z</dcterms:modified>
</cp:coreProperties>
</file>